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66273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87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C9124-D357-434E-A3D1-D39483F3A1EB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D2A8B-2B5E-4264-B488-9A206EF422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3038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68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084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6665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6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63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3638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3737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4347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025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486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741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60C21-41C9-441B-8B68-F067581B6433}" type="datetimeFigureOut">
              <a:rPr lang="de-DE" smtClean="0"/>
              <a:t>26.12.2014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0F521-F5DE-4BB3-AF97-DC12420CA5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5722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903"/>
            <a:ext cx="7772400" cy="1470025"/>
          </a:xfrm>
        </p:spPr>
        <p:txBody>
          <a:bodyPr>
            <a:normAutofit/>
          </a:bodyPr>
          <a:lstStyle/>
          <a:p>
            <a:r>
              <a:rPr lang="de-DE" sz="2800" b="1" dirty="0" smtClean="0"/>
              <a:t>Kernaussagen von Insa Graefe</a:t>
            </a:r>
            <a:br>
              <a:rPr lang="de-DE" sz="2800" b="1" dirty="0" smtClean="0"/>
            </a:br>
            <a:r>
              <a:rPr lang="de-DE" sz="2800" b="1" dirty="0" smtClean="0"/>
              <a:t>„</a:t>
            </a:r>
            <a:r>
              <a:rPr lang="de-DE" sz="2800" b="1" dirty="0" err="1" smtClean="0"/>
              <a:t>Lampedusa</a:t>
            </a:r>
            <a:r>
              <a:rPr lang="de-DE" sz="2800" b="1" dirty="0" smtClean="0"/>
              <a:t> in Hamburg“</a:t>
            </a:r>
            <a:r>
              <a:rPr lang="de-DE" sz="3200" b="1" dirty="0" smtClean="0"/>
              <a:t/>
            </a:r>
            <a:br>
              <a:rPr lang="de-DE" sz="3200" b="1" dirty="0" smtClean="0"/>
            </a:br>
            <a:r>
              <a:rPr lang="de-DE" sz="1800" dirty="0" smtClean="0"/>
              <a:t>13.11. 2014</a:t>
            </a:r>
            <a:endParaRPr lang="de-DE" sz="18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55576" y="1484784"/>
            <a:ext cx="7560840" cy="4824536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de-DE" sz="2400" b="1" dirty="0" smtClean="0">
                <a:solidFill>
                  <a:schemeClr val="tx1"/>
                </a:solidFill>
              </a:rPr>
              <a:t>Die Hamburger </a:t>
            </a:r>
            <a:r>
              <a:rPr lang="de-DE" sz="2400" b="1" dirty="0" err="1" smtClean="0">
                <a:solidFill>
                  <a:schemeClr val="tx1"/>
                </a:solidFill>
              </a:rPr>
              <a:t>Lampedusa</a:t>
            </a:r>
            <a:r>
              <a:rPr lang="de-DE" sz="2400" b="1" dirty="0" smtClean="0">
                <a:solidFill>
                  <a:schemeClr val="tx1"/>
                </a:solidFill>
              </a:rPr>
              <a:t>-Gruppe</a:t>
            </a:r>
          </a:p>
          <a:p>
            <a:pPr algn="l"/>
            <a:endParaRPr lang="de-DE" sz="800" b="1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</a:rPr>
              <a:t>Bis 2011 als </a:t>
            </a:r>
            <a:r>
              <a:rPr lang="de-DE" sz="2000" b="1" dirty="0" smtClean="0">
                <a:solidFill>
                  <a:schemeClr val="tx1"/>
                </a:solidFill>
              </a:rPr>
              <a:t>Arbeitsmigranten</a:t>
            </a:r>
            <a:r>
              <a:rPr lang="de-DE" sz="2000" dirty="0" smtClean="0">
                <a:solidFill>
                  <a:schemeClr val="tx1"/>
                </a:solidFill>
              </a:rPr>
              <a:t> aus Westafrika </a:t>
            </a:r>
            <a:r>
              <a:rPr lang="de-DE" sz="2000" b="1" dirty="0" smtClean="0">
                <a:solidFill>
                  <a:schemeClr val="tx1"/>
                </a:solidFill>
              </a:rPr>
              <a:t>in Libyen.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</a:rPr>
              <a:t>Frühjahr 2011: </a:t>
            </a:r>
            <a:r>
              <a:rPr lang="de-DE" sz="2000" b="1" dirty="0" smtClean="0">
                <a:solidFill>
                  <a:schemeClr val="tx1"/>
                </a:solidFill>
              </a:rPr>
              <a:t>Flucht und Vertreibung übers Meer </a:t>
            </a:r>
            <a:r>
              <a:rPr lang="de-DE" sz="2000" dirty="0" smtClean="0">
                <a:solidFill>
                  <a:schemeClr val="tx1"/>
                </a:solidFill>
              </a:rPr>
              <a:t>nach Italien im Libyschen Bürgerkrieg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b="1" dirty="0" smtClean="0">
                <a:solidFill>
                  <a:schemeClr val="tx1"/>
                </a:solidFill>
              </a:rPr>
              <a:t>Italien erteilt Aufenthaltstitel </a:t>
            </a:r>
            <a:r>
              <a:rPr lang="de-DE" sz="2000" dirty="0" smtClean="0">
                <a:solidFill>
                  <a:schemeClr val="tx1"/>
                </a:solidFill>
              </a:rPr>
              <a:t>mit drei Monate gültigem Pass für Schengen-Raum.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</a:rPr>
              <a:t>Herbst 2012: </a:t>
            </a:r>
            <a:r>
              <a:rPr lang="de-DE" sz="2000" b="1" dirty="0" smtClean="0">
                <a:solidFill>
                  <a:schemeClr val="tx1"/>
                </a:solidFill>
              </a:rPr>
              <a:t>ca. 300 Personen</a:t>
            </a:r>
            <a:r>
              <a:rPr lang="de-DE" sz="2000" dirty="0" smtClean="0">
                <a:solidFill>
                  <a:schemeClr val="tx1"/>
                </a:solidFill>
              </a:rPr>
              <a:t> der Gruppe kommen nach </a:t>
            </a:r>
            <a:r>
              <a:rPr lang="de-DE" sz="2000" b="1" dirty="0" smtClean="0">
                <a:solidFill>
                  <a:schemeClr val="tx1"/>
                </a:solidFill>
              </a:rPr>
              <a:t>Hamburg.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</a:rPr>
              <a:t>2013: </a:t>
            </a:r>
            <a:r>
              <a:rPr lang="de-DE" sz="2000" b="1" dirty="0" smtClean="0">
                <a:solidFill>
                  <a:schemeClr val="tx1"/>
                </a:solidFill>
              </a:rPr>
              <a:t>Senat verweigert unbefristete Aufenthaltserlaubnis</a:t>
            </a:r>
            <a:r>
              <a:rPr lang="de-DE" sz="2000" dirty="0" smtClean="0">
                <a:solidFill>
                  <a:schemeClr val="tx1"/>
                </a:solidFill>
              </a:rPr>
              <a:t> aus humanitären Gründen (</a:t>
            </a:r>
            <a:r>
              <a:rPr lang="de-DE" sz="2000" i="1" dirty="0" smtClean="0">
                <a:solidFill>
                  <a:schemeClr val="tx1"/>
                </a:solidFill>
              </a:rPr>
              <a:t>Wäre nach § 23 Aufenthaltsgesetz möglich</a:t>
            </a:r>
            <a:r>
              <a:rPr lang="de-DE" sz="2000" dirty="0" smtClean="0">
                <a:solidFill>
                  <a:schemeClr val="tx1"/>
                </a:solidFill>
              </a:rPr>
              <a:t>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</a:rPr>
              <a:t>Senat bietet </a:t>
            </a:r>
            <a:r>
              <a:rPr lang="de-DE" sz="2000" b="1" dirty="0" smtClean="0">
                <a:solidFill>
                  <a:schemeClr val="tx1"/>
                </a:solidFill>
              </a:rPr>
              <a:t>befristete Duldung </a:t>
            </a:r>
            <a:r>
              <a:rPr lang="de-DE" sz="2000" dirty="0" smtClean="0">
                <a:solidFill>
                  <a:schemeClr val="tx1"/>
                </a:solidFill>
              </a:rPr>
              <a:t>nach Identifizierung.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</a:rPr>
              <a:t>80 Personen beantragen und bekommen Duldung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b="1" dirty="0" smtClean="0">
                <a:solidFill>
                  <a:schemeClr val="tx1"/>
                </a:solidFill>
              </a:rPr>
              <a:t>Rest </a:t>
            </a:r>
            <a:r>
              <a:rPr lang="de-DE" sz="2000" dirty="0" smtClean="0">
                <a:solidFill>
                  <a:schemeClr val="tx1"/>
                </a:solidFill>
              </a:rPr>
              <a:t>jetzt </a:t>
            </a:r>
            <a:r>
              <a:rPr lang="de-DE" sz="2000" b="1" dirty="0" smtClean="0">
                <a:solidFill>
                  <a:schemeClr val="tx1"/>
                </a:solidFill>
              </a:rPr>
              <a:t>ohne deutsche Papiere </a:t>
            </a:r>
            <a:r>
              <a:rPr lang="de-DE" sz="2000" dirty="0" smtClean="0">
                <a:solidFill>
                  <a:schemeClr val="tx1"/>
                </a:solidFill>
              </a:rPr>
              <a:t>wie </a:t>
            </a:r>
            <a:r>
              <a:rPr lang="de-DE" sz="2000" dirty="0" smtClean="0">
                <a:solidFill>
                  <a:srgbClr val="FF0000"/>
                </a:solidFill>
              </a:rPr>
              <a:t>Zehntausende </a:t>
            </a:r>
            <a:r>
              <a:rPr lang="de-DE" sz="2000" dirty="0" smtClean="0">
                <a:solidFill>
                  <a:schemeClr val="tx1"/>
                </a:solidFill>
              </a:rPr>
              <a:t>Migranten/Flüchtlinge die  in Hamburg leben.</a:t>
            </a:r>
            <a:endParaRPr lang="de-DE" sz="2000" b="1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238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568952" cy="3744416"/>
          </a:xfrm>
        </p:spPr>
        <p:txBody>
          <a:bodyPr>
            <a:normAutofit fontScale="90000"/>
          </a:bodyPr>
          <a:lstStyle/>
          <a:p>
            <a:pPr algn="l"/>
            <a:r>
              <a:rPr lang="de-DE" sz="2400" b="1" dirty="0" smtClean="0"/>
              <a:t>		2. Europäische Asylpolitik und Praxis</a:t>
            </a:r>
            <a:br>
              <a:rPr lang="de-DE" sz="2400" b="1" dirty="0" smtClean="0"/>
            </a:br>
            <a:r>
              <a:rPr lang="de-DE" sz="2400" b="1" dirty="0" smtClean="0"/>
              <a:t>			</a:t>
            </a:r>
            <a:r>
              <a:rPr lang="de-DE" sz="2400" b="1" i="1" dirty="0" smtClean="0"/>
              <a:t>einerseits – andererseits</a:t>
            </a:r>
            <a:br>
              <a:rPr lang="de-DE" sz="2400" b="1" i="1" dirty="0" smtClean="0"/>
            </a:br>
            <a:r>
              <a:rPr lang="de-DE" sz="2400" b="1" i="1" dirty="0" smtClean="0"/>
              <a:t/>
            </a:r>
            <a:br>
              <a:rPr lang="de-DE" sz="2400" b="1" i="1" dirty="0" smtClean="0"/>
            </a:br>
            <a:r>
              <a:rPr lang="de-DE" sz="2400" b="1" i="1" dirty="0" smtClean="0"/>
              <a:t/>
            </a:r>
            <a:br>
              <a:rPr lang="de-DE" sz="2400" b="1" i="1" dirty="0" smtClean="0"/>
            </a:br>
            <a:r>
              <a:rPr lang="de-DE" sz="2400" b="1" i="1" dirty="0"/>
              <a:t/>
            </a:r>
            <a:br>
              <a:rPr lang="de-DE" sz="2400" b="1" i="1" dirty="0"/>
            </a:br>
            <a:r>
              <a:rPr lang="de-DE" sz="2400" b="1" i="1" dirty="0" smtClean="0"/>
              <a:t/>
            </a:r>
            <a:br>
              <a:rPr lang="de-DE" sz="2400" b="1" i="1" dirty="0" smtClean="0"/>
            </a:br>
            <a:r>
              <a:rPr lang="de-DE" sz="2400" b="1" i="1" dirty="0"/>
              <a:t/>
            </a:r>
            <a:br>
              <a:rPr lang="de-DE" sz="2400" b="1" i="1" dirty="0"/>
            </a:br>
            <a:r>
              <a:rPr lang="de-DE" sz="2400" b="1" i="1" dirty="0" smtClean="0"/>
              <a:t/>
            </a:r>
            <a:br>
              <a:rPr lang="de-DE" sz="2400" b="1" i="1" dirty="0" smtClean="0"/>
            </a:br>
            <a:r>
              <a:rPr lang="de-DE" sz="2400" b="1" i="1" dirty="0"/>
              <a:t/>
            </a:r>
            <a:br>
              <a:rPr lang="de-DE" sz="2400" b="1" i="1" dirty="0"/>
            </a:br>
            <a:r>
              <a:rPr lang="de-DE" sz="2400" b="1" i="1" dirty="0" smtClean="0"/>
              <a:t/>
            </a:r>
            <a:br>
              <a:rPr lang="de-DE" sz="2400" b="1" i="1" dirty="0" smtClean="0"/>
            </a:br>
            <a:r>
              <a:rPr lang="de-DE" sz="2400" b="1" i="1" dirty="0" smtClean="0"/>
              <a:t/>
            </a:r>
            <a:br>
              <a:rPr lang="de-DE" sz="2400" b="1" i="1" dirty="0" smtClean="0"/>
            </a:br>
            <a:r>
              <a:rPr lang="de-DE" sz="2400" b="1" i="1" dirty="0"/>
              <a:t/>
            </a:r>
            <a:br>
              <a:rPr lang="de-DE" sz="2400" b="1" i="1" dirty="0"/>
            </a:br>
            <a:r>
              <a:rPr lang="de-DE" sz="2400" b="1" i="1" dirty="0" smtClean="0"/>
              <a:t/>
            </a:r>
            <a:br>
              <a:rPr lang="de-DE" sz="2400" b="1" i="1" dirty="0" smtClean="0"/>
            </a:br>
            <a:r>
              <a:rPr lang="de-DE" sz="2400" b="1" i="1" dirty="0" smtClean="0"/>
              <a:t/>
            </a:r>
            <a:br>
              <a:rPr lang="de-DE" sz="2400" b="1" i="1" dirty="0" smtClean="0"/>
            </a:br>
            <a:r>
              <a:rPr lang="de-DE" sz="2400" b="1" i="1" dirty="0"/>
              <a:t/>
            </a:r>
            <a:br>
              <a:rPr lang="de-DE" sz="2400" b="1" i="1" dirty="0"/>
            </a:br>
            <a:r>
              <a:rPr lang="de-DE" sz="2400" b="1" i="1" dirty="0" smtClean="0"/>
              <a:t>    Aber:</a:t>
            </a:r>
            <a:r>
              <a:rPr lang="de-DE" sz="2400" i="1" dirty="0" smtClean="0"/>
              <a:t> Dublin III Regelung: </a:t>
            </a:r>
            <a:r>
              <a:rPr lang="de-DE" sz="2400" b="1" dirty="0" smtClean="0"/>
              <a:t>Asyl kann nur im Land der Ersteinreise</a:t>
            </a:r>
            <a:br>
              <a:rPr lang="de-DE" sz="2400" b="1" dirty="0" smtClean="0"/>
            </a:br>
            <a:r>
              <a:rPr lang="de-DE" sz="2400" b="1" dirty="0"/>
              <a:t> </a:t>
            </a:r>
            <a:r>
              <a:rPr lang="de-DE" sz="2400" b="1" dirty="0" smtClean="0"/>
              <a:t>             beantragt werden. </a:t>
            </a:r>
            <a:br>
              <a:rPr lang="de-DE" sz="2400" b="1" dirty="0" smtClean="0"/>
            </a:br>
            <a:r>
              <a:rPr lang="de-DE" sz="2400" b="1" dirty="0" smtClean="0"/>
              <a:t>    </a:t>
            </a:r>
            <a:r>
              <a:rPr lang="de-DE" sz="2400" dirty="0" smtClean="0">
                <a:sym typeface="Wingdings" panose="05000000000000000000" pitchFamily="2" charset="2"/>
              </a:rPr>
              <a:t> </a:t>
            </a:r>
            <a:r>
              <a:rPr lang="de-DE" sz="2400" i="1" dirty="0" smtClean="0">
                <a:sym typeface="Wingdings" panose="05000000000000000000" pitchFamily="2" charset="2"/>
              </a:rPr>
              <a:t>Überlastung von Italien und Griechenland</a:t>
            </a:r>
            <a:endParaRPr lang="de-DE" sz="2400" b="1" i="1" dirty="0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61" y="1124744"/>
            <a:ext cx="7577631" cy="4061823"/>
          </a:xfrm>
        </p:spPr>
      </p:pic>
    </p:spTree>
    <p:extLst>
      <p:ext uri="{BB962C8B-B14F-4D97-AF65-F5344CB8AC3E}">
        <p14:creationId xmlns:p14="http://schemas.microsoft.com/office/powerpoint/2010/main" val="2337232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688"/>
            <a:ext cx="8136904" cy="5271523"/>
          </a:xfrm>
        </p:spPr>
      </p:pic>
    </p:spTree>
    <p:extLst>
      <p:ext uri="{BB962C8B-B14F-4D97-AF65-F5344CB8AC3E}">
        <p14:creationId xmlns:p14="http://schemas.microsoft.com/office/powerpoint/2010/main" val="1102790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>
            <a:normAutofit/>
          </a:bodyPr>
          <a:lstStyle/>
          <a:p>
            <a:r>
              <a:rPr lang="de-DE" sz="2800" b="1" dirty="0" smtClean="0"/>
              <a:t>4. Fazit (HS)</a:t>
            </a:r>
            <a:endParaRPr lang="de-DE" sz="2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6264696"/>
          </a:xfrm>
        </p:spPr>
        <p:txBody>
          <a:bodyPr>
            <a:normAutofit fontScale="55000" lnSpcReduction="20000"/>
          </a:bodyPr>
          <a:lstStyle/>
          <a:p>
            <a:r>
              <a:rPr lang="de-DE" sz="4400" b="1" dirty="0" smtClean="0">
                <a:solidFill>
                  <a:srgbClr val="0000FF"/>
                </a:solidFill>
              </a:rPr>
              <a:t>Unterscheide: </a:t>
            </a:r>
            <a:r>
              <a:rPr lang="de-DE" sz="4400" dirty="0" smtClean="0"/>
              <a:t>Kriegsflüchtlinge, Flüchtlinge aus humanitären Notlagen (ohne Krieg und Verfolgung), Arbeitsmigranten</a:t>
            </a:r>
          </a:p>
          <a:p>
            <a:pPr marL="0" indent="0">
              <a:buNone/>
            </a:pPr>
            <a:r>
              <a:rPr lang="de-DE" sz="2900" i="1" dirty="0"/>
              <a:t>Im </a:t>
            </a:r>
            <a:r>
              <a:rPr lang="de-DE" sz="2900" i="1" dirty="0">
                <a:solidFill>
                  <a:srgbClr val="0000FF"/>
                </a:solidFill>
              </a:rPr>
              <a:t>Asylverfahren </a:t>
            </a:r>
            <a:r>
              <a:rPr lang="de-DE" sz="2900" i="1" dirty="0"/>
              <a:t>prüft das Bundesamt, ob Sie in Ihrem Herkunftsstaat </a:t>
            </a:r>
            <a:r>
              <a:rPr lang="de-DE" sz="2900" i="1" dirty="0">
                <a:solidFill>
                  <a:srgbClr val="0000FF"/>
                </a:solidFill>
              </a:rPr>
              <a:t>verfolgt</a:t>
            </a:r>
            <a:r>
              <a:rPr lang="de-DE" sz="2900" i="1" dirty="0"/>
              <a:t> waren und ob</a:t>
            </a:r>
          </a:p>
          <a:p>
            <a:pPr marL="0" indent="0">
              <a:buNone/>
            </a:pPr>
            <a:r>
              <a:rPr lang="de-DE" sz="2900" i="1" dirty="0"/>
              <a:t>Ihnen dort bei einer Rückkehr Verfolgung drohen würde. Unter Verfolgung versteht man vor</a:t>
            </a:r>
          </a:p>
          <a:p>
            <a:pPr marL="0" indent="0">
              <a:buNone/>
            </a:pPr>
            <a:r>
              <a:rPr lang="de-DE" sz="2900" i="1" dirty="0"/>
              <a:t>allem Verletzungen von Leib, Leben, Freiheit oder anderer Rechtsgüter wegen der politischen</a:t>
            </a:r>
          </a:p>
          <a:p>
            <a:pPr marL="0" indent="0">
              <a:buNone/>
            </a:pPr>
            <a:r>
              <a:rPr lang="de-DE" sz="2900" i="1" dirty="0"/>
              <a:t>Überzeugung, Rasse, Religion, Nationalität oder Zugehörigkeit zu einer bestimmten </a:t>
            </a:r>
            <a:r>
              <a:rPr lang="de-DE" sz="2900" i="1" dirty="0" smtClean="0"/>
              <a:t>sozialen </a:t>
            </a:r>
            <a:r>
              <a:rPr lang="de-DE" sz="2900" i="1" dirty="0"/>
              <a:t>Gruppe. Auch schwere Diskriminierungen können Verfolgung darstellen</a:t>
            </a:r>
          </a:p>
          <a:p>
            <a:pPr marL="0" indent="0">
              <a:buNone/>
            </a:pPr>
            <a:endParaRPr lang="de-DE" sz="1900" dirty="0" smtClean="0"/>
          </a:p>
          <a:p>
            <a:r>
              <a:rPr lang="de-DE" sz="4400" b="1" dirty="0" smtClean="0">
                <a:solidFill>
                  <a:srgbClr val="0000FF"/>
                </a:solidFill>
              </a:rPr>
              <a:t>Deutschland lebt über seine Verhältnisse </a:t>
            </a:r>
            <a:r>
              <a:rPr lang="de-DE" sz="4400" dirty="0" smtClean="0"/>
              <a:t>– </a:t>
            </a:r>
            <a:r>
              <a:rPr lang="de-DE" sz="4400" dirty="0" smtClean="0">
                <a:solidFill>
                  <a:srgbClr val="FF0000"/>
                </a:solidFill>
              </a:rPr>
              <a:t>gemessen an seinem ökologischen Fußabdruck.</a:t>
            </a:r>
          </a:p>
          <a:p>
            <a:pPr marL="0" indent="0">
              <a:buNone/>
            </a:pPr>
            <a:r>
              <a:rPr lang="de-DE" sz="2400" dirty="0" smtClean="0"/>
              <a:t>	</a:t>
            </a:r>
            <a:r>
              <a:rPr lang="de-DE" sz="3300" i="1" dirty="0" smtClean="0"/>
              <a:t>Die beanspruchten </a:t>
            </a:r>
            <a:r>
              <a:rPr lang="de-DE" sz="3300" i="1" dirty="0"/>
              <a:t>biologisch </a:t>
            </a:r>
            <a:r>
              <a:rPr lang="de-DE" sz="3300" i="1" dirty="0" smtClean="0"/>
              <a:t>produktiven </a:t>
            </a:r>
            <a:r>
              <a:rPr lang="de-DE" sz="3300" i="1" dirty="0"/>
              <a:t>Land- und </a:t>
            </a:r>
            <a:r>
              <a:rPr lang="de-DE" sz="3300" i="1" dirty="0" smtClean="0"/>
              <a:t>Wasserflächen  sind 	deutlich größer als im Bundesgebiet verfügbar.</a:t>
            </a:r>
          </a:p>
          <a:p>
            <a:pPr marL="0" indent="0">
              <a:buNone/>
            </a:pPr>
            <a:r>
              <a:rPr lang="de-DE" sz="3300" i="1" dirty="0"/>
              <a:t>	</a:t>
            </a:r>
            <a:r>
              <a:rPr lang="de-DE" sz="3300" i="1" dirty="0" smtClean="0">
                <a:sym typeface="Wingdings" panose="05000000000000000000" pitchFamily="2" charset="2"/>
              </a:rPr>
              <a:t> Herausforderung für eine nachhaltige Entwicklung</a:t>
            </a:r>
            <a:endParaRPr lang="de-DE" sz="3300" i="1" dirty="0" smtClean="0"/>
          </a:p>
          <a:p>
            <a:r>
              <a:rPr lang="de-DE" sz="4400" b="1" dirty="0" smtClean="0">
                <a:solidFill>
                  <a:srgbClr val="0000FF"/>
                </a:solidFill>
              </a:rPr>
              <a:t>Deutschland ist auf Zuwanderung angewiesen.</a:t>
            </a:r>
          </a:p>
          <a:p>
            <a:pPr marL="0" indent="0">
              <a:buNone/>
            </a:pPr>
            <a:r>
              <a:rPr lang="de-DE" sz="2400" i="1" dirty="0"/>
              <a:t>	</a:t>
            </a:r>
            <a:r>
              <a:rPr lang="de-DE" sz="3300" i="1" dirty="0" smtClean="0"/>
              <a:t>- Arbeitskräfte</a:t>
            </a:r>
          </a:p>
          <a:p>
            <a:pPr marL="0" indent="0">
              <a:buNone/>
            </a:pPr>
            <a:r>
              <a:rPr lang="de-DE" sz="3300" i="1" dirty="0"/>
              <a:t>	</a:t>
            </a:r>
            <a:r>
              <a:rPr lang="de-DE" sz="3300" i="1" dirty="0" smtClean="0"/>
              <a:t>- Ausgleich für Überalterung/Innovationsfähigkeit</a:t>
            </a:r>
          </a:p>
          <a:p>
            <a:pPr marL="0" indent="0">
              <a:buNone/>
            </a:pPr>
            <a:r>
              <a:rPr lang="de-DE" sz="3300" i="1" dirty="0"/>
              <a:t>	</a:t>
            </a:r>
            <a:r>
              <a:rPr lang="de-DE" sz="3300" i="1" dirty="0" smtClean="0"/>
              <a:t>- Aufrechterhaltung des Solidarsystems (Zahlung von Steuern, 	  	  Krankenkassen- und Rentenbeiträgen)</a:t>
            </a:r>
            <a:endParaRPr lang="de-DE" sz="2000" i="1" dirty="0" smtClean="0"/>
          </a:p>
          <a:p>
            <a:r>
              <a:rPr lang="de-DE" sz="4400" b="1" dirty="0" smtClean="0">
                <a:solidFill>
                  <a:srgbClr val="0000FF"/>
                </a:solidFill>
              </a:rPr>
              <a:t>Die Herausforderungen für Integration wachsen.</a:t>
            </a:r>
          </a:p>
          <a:p>
            <a:pPr marL="0" indent="0">
              <a:buNone/>
            </a:pPr>
            <a:r>
              <a:rPr lang="de-DE" sz="4400" i="1" dirty="0"/>
              <a:t> </a:t>
            </a:r>
            <a:r>
              <a:rPr lang="de-DE" sz="4400" i="1" dirty="0" smtClean="0"/>
              <a:t>    </a:t>
            </a:r>
            <a:r>
              <a:rPr lang="de-DE" sz="3600" i="1" dirty="0" smtClean="0"/>
              <a:t>…. auch in den </a:t>
            </a:r>
            <a:r>
              <a:rPr lang="de-DE" sz="3600" i="1" dirty="0" smtClean="0">
                <a:solidFill>
                  <a:srgbClr val="0000FF"/>
                </a:solidFill>
              </a:rPr>
              <a:t>Schulen</a:t>
            </a:r>
          </a:p>
          <a:p>
            <a:pPr marL="0" indent="0">
              <a:buNone/>
            </a:pPr>
            <a:r>
              <a:rPr lang="de-DE" sz="4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82042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2400" b="1" dirty="0" smtClean="0"/>
              <a:t>3. Flüchtlinge weltweit:</a:t>
            </a:r>
            <a:br>
              <a:rPr lang="de-DE" sz="2400" b="1" dirty="0" smtClean="0"/>
            </a:br>
            <a:r>
              <a:rPr lang="de-DE" sz="2400" dirty="0" smtClean="0"/>
              <a:t>Gesamt ca. 50 Millionen Flüchtlinge, Mehrzahl Binnenflüchtlinge</a:t>
            </a:r>
            <a:br>
              <a:rPr lang="de-DE" sz="2400" dirty="0" smtClean="0"/>
            </a:br>
            <a:r>
              <a:rPr lang="de-DE" sz="2400" i="1" dirty="0" err="1" smtClean="0"/>
              <a:t>ca</a:t>
            </a:r>
            <a:r>
              <a:rPr lang="de-DE" sz="2400" i="1" dirty="0" smtClean="0"/>
              <a:t> 17 Mill. „Außenflüchtlinge“ (Schaubild)</a:t>
            </a:r>
            <a:endParaRPr lang="de-DE" sz="2400" i="1" dirty="0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00808"/>
            <a:ext cx="7870596" cy="4352554"/>
          </a:xfrm>
        </p:spPr>
      </p:pic>
    </p:spTree>
    <p:extLst>
      <p:ext uri="{BB962C8B-B14F-4D97-AF65-F5344CB8AC3E}">
        <p14:creationId xmlns:p14="http://schemas.microsoft.com/office/powerpoint/2010/main" val="23636969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</Words>
  <Application>Microsoft Office PowerPoint</Application>
  <PresentationFormat>Bildschirmpräsentation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6" baseType="lpstr">
      <vt:lpstr>Larissa</vt:lpstr>
      <vt:lpstr>Kernaussagen von Insa Graefe „Lampedusa in Hamburg“ 13.11. 2014</vt:lpstr>
      <vt:lpstr>  2. Europäische Asylpolitik und Praxis    einerseits – andererseits                  Aber: Dublin III Regelung: Asyl kann nur im Land der Ersteinreise               beantragt werden.       Überlastung von Italien und Griechenland</vt:lpstr>
      <vt:lpstr>PowerPoint-Präsentation</vt:lpstr>
      <vt:lpstr>4. Fazit (HS)</vt:lpstr>
      <vt:lpstr>3. Flüchtlinge weltweit: Gesamt ca. 50 Millionen Flüchtlinge, Mehrzahl Binnenflüchtlinge ca 17 Mill. „Außenflüchtlinge“ (Schaubild)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Kernaussagen von Insa Graefe „Lampedusa in Hamburg“ 13.11. 2014</dc:title>
  <dc:creator>Spitzer, Hartwig</dc:creator>
  <cp:lastModifiedBy>Spitzer, Hartwig</cp:lastModifiedBy>
  <cp:revision>12</cp:revision>
  <cp:lastPrinted>2014-11-18T16:26:52Z</cp:lastPrinted>
  <dcterms:created xsi:type="dcterms:W3CDTF">2014-11-14T17:45:21Z</dcterms:created>
  <dcterms:modified xsi:type="dcterms:W3CDTF">2014-12-26T14:32:37Z</dcterms:modified>
</cp:coreProperties>
</file>